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9" r:id="rId9"/>
    <p:sldId id="262" r:id="rId10"/>
    <p:sldId id="264" r:id="rId11"/>
    <p:sldId id="271" r:id="rId12"/>
    <p:sldId id="272" r:id="rId13"/>
    <p:sldId id="265" r:id="rId14"/>
    <p:sldId id="266" r:id="rId15"/>
    <p:sldId id="267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AD-B57E-4E52-986D-CC7D6285998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FEB9-1B36-47FF-A9FE-D6036183F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21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AD-B57E-4E52-986D-CC7D6285998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FEB9-1B36-47FF-A9FE-D6036183F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5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AD-B57E-4E52-986D-CC7D6285998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FEB9-1B36-47FF-A9FE-D6036183F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2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AD-B57E-4E52-986D-CC7D6285998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FEB9-1B36-47FF-A9FE-D6036183F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1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AD-B57E-4E52-986D-CC7D6285998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FEB9-1B36-47FF-A9FE-D6036183F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7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AD-B57E-4E52-986D-CC7D6285998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FEB9-1B36-47FF-A9FE-D6036183F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AD-B57E-4E52-986D-CC7D6285998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FEB9-1B36-47FF-A9FE-D6036183F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56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AD-B57E-4E52-986D-CC7D6285998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FEB9-1B36-47FF-A9FE-D6036183F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8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AD-B57E-4E52-986D-CC7D6285998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FEB9-1B36-47FF-A9FE-D6036183F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0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AD-B57E-4E52-986D-CC7D6285998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FEB9-1B36-47FF-A9FE-D6036183F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3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AD-B57E-4E52-986D-CC7D6285998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FEB9-1B36-47FF-A9FE-D6036183F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43AD-B57E-4E52-986D-CC7D6285998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FEB9-1B36-47FF-A9FE-D6036183F04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60688" y="5620371"/>
            <a:ext cx="983312" cy="111318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931426" y="5426765"/>
            <a:ext cx="1212574" cy="143123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0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wooWtXD1w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6KlIFSa1J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392" y="457200"/>
            <a:ext cx="5157215" cy="5838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Congenital heart disease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Kasia </a:t>
            </a:r>
            <a:r>
              <a:rPr lang="en-GB" dirty="0" err="1" smtClean="0"/>
              <a:t>Piróg</a:t>
            </a:r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IGM, Newcastle University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Tetralogy of </a:t>
            </a:r>
            <a:r>
              <a:rPr lang="en-GB" dirty="0" err="1" smtClean="0"/>
              <a:t>Fallot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2228850"/>
            <a:ext cx="2828925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62175"/>
            <a:ext cx="2828925" cy="3086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29138" y="1783080"/>
            <a:ext cx="2941510" cy="3785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2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and treatment of TOF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en-GB" dirty="0" smtClean="0"/>
              <a:t>Symptoms:</a:t>
            </a:r>
          </a:p>
          <a:p>
            <a:pPr marL="742950" lvl="1" indent="-285750"/>
            <a:r>
              <a:rPr lang="en-GB" dirty="0"/>
              <a:t>children with tetralogy of </a:t>
            </a:r>
            <a:r>
              <a:rPr lang="en-GB" dirty="0" err="1"/>
              <a:t>Fallot</a:t>
            </a:r>
            <a:r>
              <a:rPr lang="en-GB" dirty="0"/>
              <a:t> may develop "</a:t>
            </a:r>
            <a:r>
              <a:rPr lang="en-GB" dirty="0" err="1"/>
              <a:t>tet</a:t>
            </a:r>
            <a:r>
              <a:rPr lang="en-GB" dirty="0"/>
              <a:t> spells“ characterized by a sudden, marked increase in cyanosis followed by </a:t>
            </a:r>
            <a:r>
              <a:rPr lang="en-GB" dirty="0" smtClean="0"/>
              <a:t>fainting</a:t>
            </a:r>
          </a:p>
          <a:p>
            <a:pPr marL="742950" lvl="1" indent="-285750"/>
            <a:r>
              <a:rPr lang="en-GB" dirty="0" smtClean="0"/>
              <a:t>these </a:t>
            </a:r>
            <a:r>
              <a:rPr lang="en-GB" dirty="0"/>
              <a:t>may result in hypoxic brain injury and death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Treatment:</a:t>
            </a:r>
          </a:p>
          <a:p>
            <a:pPr marL="742950" lvl="1" indent="-285750"/>
            <a:r>
              <a:rPr lang="en-GB" dirty="0"/>
              <a:t>TOF is treated with corrective surgery, usually within the first year of life, but presents with long-term problems</a:t>
            </a:r>
          </a:p>
          <a:p>
            <a:pPr marL="285750" indent="-285750"/>
            <a:endParaRPr lang="en-GB" dirty="0" smtClean="0"/>
          </a:p>
          <a:p>
            <a:pPr marL="285750" indent="-285750"/>
            <a:r>
              <a:rPr lang="en-GB" dirty="0" smtClean="0"/>
              <a:t>Cause is currently unknown:</a:t>
            </a:r>
          </a:p>
          <a:p>
            <a:pPr marL="742950" lvl="1" indent="-285750"/>
            <a:r>
              <a:rPr lang="en-GB" dirty="0" smtClean="0"/>
              <a:t>several genes have been associated with TOF</a:t>
            </a:r>
          </a:p>
          <a:p>
            <a:pPr marL="742950" lvl="1" indent="-285750"/>
            <a:r>
              <a:rPr lang="en-GB" dirty="0" err="1" smtClean="0"/>
              <a:t>DiGeorge</a:t>
            </a:r>
            <a:r>
              <a:rPr lang="en-GB" dirty="0" smtClean="0"/>
              <a:t> syndrome (chromosome 22 deletions)</a:t>
            </a:r>
          </a:p>
          <a:p>
            <a:pPr marL="285750" indent="-285750"/>
            <a:endParaRPr lang="en-GB" dirty="0" smtClean="0"/>
          </a:p>
          <a:p>
            <a:pPr marL="285750" indent="-285750"/>
            <a:endParaRPr lang="en-GB" i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4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unknown genes</a:t>
            </a:r>
            <a:endParaRPr lang="en-GB" dirty="0"/>
          </a:p>
        </p:txBody>
      </p:sp>
      <p:pic>
        <p:nvPicPr>
          <p:cNvPr id="6" name="ywooWtXD1w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8650" y="1495425"/>
            <a:ext cx="7704666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unknown genes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37868" cy="55853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Exome sequencing of DNA from families with CHD </a:t>
            </a:r>
            <a:endParaRPr lang="en-GB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42926" r="1083" b="13246"/>
          <a:stretch/>
        </p:blipFill>
        <p:spPr bwMode="auto">
          <a:xfrm>
            <a:off x="289253" y="2425565"/>
            <a:ext cx="8460111" cy="16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030931" y="4120802"/>
            <a:ext cx="0" cy="63526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2" r="15466"/>
          <a:stretch/>
        </p:blipFill>
        <p:spPr>
          <a:xfrm flipH="1" flipV="1">
            <a:off x="6429079" y="4508190"/>
            <a:ext cx="1980581" cy="173988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45650" y="4797458"/>
            <a:ext cx="6037868" cy="558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en-GB" sz="1600" dirty="0" smtClean="0"/>
              <a:t>Which are the important genes? </a:t>
            </a:r>
          </a:p>
          <a:p>
            <a:pPr>
              <a:buClr>
                <a:srgbClr val="0070C0"/>
              </a:buClr>
            </a:pPr>
            <a:r>
              <a:rPr lang="en-GB" sz="1600" dirty="0" smtClean="0"/>
              <a:t>Which genes are more likely to be mutated, copied or deleted in CHD patients and their families?</a:t>
            </a:r>
          </a:p>
          <a:p>
            <a:pPr>
              <a:buClr>
                <a:srgbClr val="0070C0"/>
              </a:buClr>
            </a:pPr>
            <a:r>
              <a:rPr lang="en-GB" sz="1600" dirty="0" smtClean="0"/>
              <a:t>Are the mutations going to stop the protein from working properly?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027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Forward genetics</a:t>
            </a:r>
            <a:endParaRPr lang="en-GB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898238"/>
              </p:ext>
            </p:extLst>
          </p:nvPr>
        </p:nvGraphicFramePr>
        <p:xfrm>
          <a:off x="180963" y="1591419"/>
          <a:ext cx="1213121" cy="276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3" imgW="4371429" imgH="9952381" progId="">
                  <p:embed/>
                </p:oleObj>
              </mc:Choice>
              <mc:Fallback>
                <p:oleObj r:id="rId3" imgW="4371429" imgH="99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63" y="1591419"/>
                        <a:ext cx="1213121" cy="27692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28098" y="2014544"/>
            <a:ext cx="1873724" cy="1104152"/>
            <a:chOff x="5796232" y="1678899"/>
            <a:chExt cx="6600596" cy="4317133"/>
          </a:xfrm>
        </p:grpSpPr>
        <p:sp>
          <p:nvSpPr>
            <p:cNvPr id="6" name="Rectangle 5"/>
            <p:cNvSpPr/>
            <p:nvPr/>
          </p:nvSpPr>
          <p:spPr>
            <a:xfrm>
              <a:off x="8454452" y="1708879"/>
              <a:ext cx="344773" cy="3447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9398835" y="1678899"/>
              <a:ext cx="404733" cy="4047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>
              <a:stCxn id="6" idx="3"/>
              <a:endCxn id="7" idx="2"/>
            </p:cNvCxnSpPr>
            <p:nvPr/>
          </p:nvCxnSpPr>
          <p:spPr>
            <a:xfrm>
              <a:off x="8799225" y="1881266"/>
              <a:ext cx="59961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099030" y="1882623"/>
              <a:ext cx="0" cy="9355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976108" y="2818151"/>
              <a:ext cx="61384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803722" y="3645089"/>
              <a:ext cx="344773" cy="3447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748105" y="3615109"/>
              <a:ext cx="404733" cy="4047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>
              <a:stCxn id="11" idx="3"/>
              <a:endCxn id="12" idx="2"/>
            </p:cNvCxnSpPr>
            <p:nvPr/>
          </p:nvCxnSpPr>
          <p:spPr>
            <a:xfrm>
              <a:off x="6148495" y="3817476"/>
              <a:ext cx="59961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440145" y="3617609"/>
              <a:ext cx="404733" cy="4047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8042245" y="3620109"/>
              <a:ext cx="404733" cy="4047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8719295" y="3607619"/>
              <a:ext cx="404733" cy="4047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148995" y="3819976"/>
              <a:ext cx="59961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9748592" y="3662579"/>
              <a:ext cx="344773" cy="3447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0430655" y="3625109"/>
              <a:ext cx="404733" cy="4047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175142" y="3665079"/>
              <a:ext cx="344773" cy="3447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942132" y="3652589"/>
              <a:ext cx="344773" cy="3447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8384510" y="1678899"/>
              <a:ext cx="472178" cy="4047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924650" y="3645089"/>
              <a:ext cx="472178" cy="4047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11" idx="0"/>
            </p:cNvCxnSpPr>
            <p:nvPr/>
          </p:nvCxnSpPr>
          <p:spPr>
            <a:xfrm>
              <a:off x="5976108" y="2818151"/>
              <a:ext cx="1" cy="8269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4" idx="0"/>
            </p:cNvCxnSpPr>
            <p:nvPr/>
          </p:nvCxnSpPr>
          <p:spPr>
            <a:xfrm>
              <a:off x="7642511" y="2818151"/>
              <a:ext cx="1" cy="79945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5" idx="0"/>
            </p:cNvCxnSpPr>
            <p:nvPr/>
          </p:nvCxnSpPr>
          <p:spPr>
            <a:xfrm flipH="1" flipV="1">
              <a:off x="8244611" y="2818151"/>
              <a:ext cx="1" cy="80195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6" idx="0"/>
            </p:cNvCxnSpPr>
            <p:nvPr/>
          </p:nvCxnSpPr>
          <p:spPr>
            <a:xfrm flipH="1" flipV="1">
              <a:off x="8921661" y="2818151"/>
              <a:ext cx="1" cy="7894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0"/>
            </p:cNvCxnSpPr>
            <p:nvPr/>
          </p:nvCxnSpPr>
          <p:spPr>
            <a:xfrm flipH="1" flipV="1">
              <a:off x="10633021" y="2818151"/>
              <a:ext cx="1" cy="80695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0"/>
            </p:cNvCxnSpPr>
            <p:nvPr/>
          </p:nvCxnSpPr>
          <p:spPr>
            <a:xfrm flipH="1" flipV="1">
              <a:off x="11347528" y="2818151"/>
              <a:ext cx="1" cy="8469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1" idx="0"/>
            </p:cNvCxnSpPr>
            <p:nvPr/>
          </p:nvCxnSpPr>
          <p:spPr>
            <a:xfrm flipH="1" flipV="1">
              <a:off x="12114518" y="2818151"/>
              <a:ext cx="1" cy="8344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9256422" y="4639429"/>
              <a:ext cx="344773" cy="3447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 flipV="1">
              <a:off x="9435051" y="3837465"/>
              <a:ext cx="1" cy="7894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796232" y="4641929"/>
              <a:ext cx="344773" cy="3447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03062" y="4644429"/>
              <a:ext cx="344773" cy="3447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7757435" y="4624439"/>
              <a:ext cx="404733" cy="4047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>
              <a:stCxn id="37" idx="1"/>
            </p:cNvCxnSpPr>
            <p:nvPr/>
          </p:nvCxnSpPr>
          <p:spPr>
            <a:xfrm flipV="1">
              <a:off x="6457037" y="3824975"/>
              <a:ext cx="0" cy="7282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Left Bracket 36"/>
            <p:cNvSpPr/>
            <p:nvPr/>
          </p:nvSpPr>
          <p:spPr>
            <a:xfrm rot="5400000">
              <a:off x="6365854" y="4187229"/>
              <a:ext cx="182366" cy="914400"/>
            </a:xfrm>
            <a:prstGeom prst="leftBracket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170315" y="4809316"/>
              <a:ext cx="59961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803062" y="5648759"/>
              <a:ext cx="344773" cy="3447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09892" y="5651259"/>
              <a:ext cx="344773" cy="3447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/>
            <p:cNvCxnSpPr>
              <a:stCxn id="42" idx="1"/>
            </p:cNvCxnSpPr>
            <p:nvPr/>
          </p:nvCxnSpPr>
          <p:spPr>
            <a:xfrm flipV="1">
              <a:off x="7463867" y="4831805"/>
              <a:ext cx="0" cy="7282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Left Bracket 41"/>
            <p:cNvSpPr/>
            <p:nvPr/>
          </p:nvSpPr>
          <p:spPr>
            <a:xfrm rot="5400000">
              <a:off x="7372684" y="5194059"/>
              <a:ext cx="182366" cy="914400"/>
            </a:xfrm>
            <a:prstGeom prst="leftBracket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6" t="42917" r="37426" b="46016"/>
          <a:stretch/>
        </p:blipFill>
        <p:spPr bwMode="auto">
          <a:xfrm>
            <a:off x="4915209" y="2066301"/>
            <a:ext cx="1361417" cy="8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V194D localisation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53"/>
          <a:stretch/>
        </p:blipFill>
        <p:spPr bwMode="auto">
          <a:xfrm>
            <a:off x="6091271" y="3275386"/>
            <a:ext cx="2645522" cy="177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Photo0559"/>
          <p:cNvPicPr>
            <a:picLocks noChangeAspect="1" noChangeArrowheads="1"/>
          </p:cNvPicPr>
          <p:nvPr/>
        </p:nvPicPr>
        <p:blipFill>
          <a:blip r:embed="rId7" cstate="print"/>
          <a:srcRect l="16769" t="28065" r="24078" b="11768"/>
          <a:stretch>
            <a:fillRect/>
          </a:stretch>
        </p:blipFill>
        <p:spPr bwMode="auto">
          <a:xfrm>
            <a:off x="3568911" y="4845199"/>
            <a:ext cx="2351134" cy="17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6" name="Right Arrow 45"/>
          <p:cNvSpPr/>
          <p:nvPr/>
        </p:nvSpPr>
        <p:spPr>
          <a:xfrm>
            <a:off x="1532238" y="2305920"/>
            <a:ext cx="464347" cy="2536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>
            <a:off x="4290221" y="2304890"/>
            <a:ext cx="464347" cy="2536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Bent Arrow 47"/>
          <p:cNvSpPr/>
          <p:nvPr/>
        </p:nvSpPr>
        <p:spPr>
          <a:xfrm rot="5400000">
            <a:off x="6672649" y="2302201"/>
            <a:ext cx="593124" cy="80247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Bent Arrow 48"/>
          <p:cNvSpPr/>
          <p:nvPr/>
        </p:nvSpPr>
        <p:spPr>
          <a:xfrm rot="10800000">
            <a:off x="6034201" y="5197802"/>
            <a:ext cx="593124" cy="80247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0" name="Picture 234" descr="312"/>
          <p:cNvPicPr>
            <a:picLocks noChangeAspect="1" noChangeArrowheads="1"/>
          </p:cNvPicPr>
          <p:nvPr/>
        </p:nvPicPr>
        <p:blipFill>
          <a:blip r:embed="rId8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6" t="3709" r="21692" b="801"/>
          <a:stretch>
            <a:fillRect/>
          </a:stretch>
        </p:blipFill>
        <p:spPr bwMode="auto">
          <a:xfrm>
            <a:off x="2821019" y="4916371"/>
            <a:ext cx="784963" cy="16816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Animal models of cardiovascular disease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81" y="1883569"/>
            <a:ext cx="327660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3900487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111" y="1504950"/>
            <a:ext cx="2333625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362" y="37052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5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>
                <a:solidFill>
                  <a:srgbClr val="C00000"/>
                </a:solidFill>
              </a:rPr>
              <a:t>Congenital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smtClean="0">
                <a:solidFill>
                  <a:srgbClr val="C00000"/>
                </a:solidFill>
              </a:rPr>
              <a:t>= present from birth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5"/>
              </a:buClr>
            </a:pPr>
            <a:r>
              <a:rPr lang="en-GB" dirty="0" smtClean="0"/>
              <a:t>9 in 1,000 babies born in the UK</a:t>
            </a:r>
          </a:p>
          <a:p>
            <a:pPr>
              <a:buClr>
                <a:schemeClr val="accent5"/>
              </a:buClr>
            </a:pPr>
            <a:r>
              <a:rPr lang="en-GB" dirty="0" smtClean="0"/>
              <a:t>in many cases it is </a:t>
            </a:r>
            <a:r>
              <a:rPr lang="en-GB" dirty="0"/>
              <a:t>a minor problem which either doesn't need any treatment or can be successfully corrected with </a:t>
            </a:r>
            <a:r>
              <a:rPr lang="en-GB" dirty="0" smtClean="0"/>
              <a:t>surgery</a:t>
            </a:r>
          </a:p>
          <a:p>
            <a:pPr>
              <a:buClr>
                <a:schemeClr val="accent5"/>
              </a:buClr>
            </a:pPr>
            <a:endParaRPr lang="en-GB" dirty="0"/>
          </a:p>
          <a:p>
            <a:pPr>
              <a:buClr>
                <a:schemeClr val="accent5"/>
              </a:buClr>
            </a:pPr>
            <a:r>
              <a:rPr lang="en-GB" dirty="0" smtClean="0"/>
              <a:t>causes:</a:t>
            </a:r>
          </a:p>
          <a:p>
            <a:pPr lvl="1">
              <a:buClr>
                <a:srgbClr val="0070C0"/>
              </a:buClr>
            </a:pPr>
            <a:r>
              <a:rPr lang="en-GB" dirty="0" smtClean="0"/>
              <a:t>chromosome defects, such as Down's </a:t>
            </a:r>
            <a:r>
              <a:rPr lang="en-GB" dirty="0"/>
              <a:t>syndrome – a genetic disorder that affects a baby's normal physical development and causes learning difficulties </a:t>
            </a:r>
          </a:p>
          <a:p>
            <a:pPr lvl="1">
              <a:buClr>
                <a:srgbClr val="0070C0"/>
              </a:buClr>
            </a:pPr>
            <a:r>
              <a:rPr lang="en-GB" dirty="0"/>
              <a:t>other chromosome and genetic defects, </a:t>
            </a:r>
            <a:r>
              <a:rPr lang="en-GB" dirty="0" smtClean="0"/>
              <a:t>which can </a:t>
            </a:r>
            <a:r>
              <a:rPr lang="en-GB" dirty="0"/>
              <a:t>be inherited </a:t>
            </a:r>
            <a:endParaRPr lang="en-GB" dirty="0" smtClean="0"/>
          </a:p>
          <a:p>
            <a:pPr lvl="1">
              <a:buClr>
                <a:srgbClr val="0070C0"/>
              </a:buClr>
            </a:pPr>
            <a:r>
              <a:rPr lang="en-GB" dirty="0" smtClean="0"/>
              <a:t>certain</a:t>
            </a:r>
            <a:r>
              <a:rPr lang="en-GB" dirty="0"/>
              <a:t> </a:t>
            </a:r>
            <a:r>
              <a:rPr lang="en-GB" dirty="0" smtClean="0"/>
              <a:t>infections in the mother, </a:t>
            </a:r>
            <a:r>
              <a:rPr lang="en-GB" dirty="0"/>
              <a:t>such as rubella, during pregnancy </a:t>
            </a:r>
          </a:p>
          <a:p>
            <a:pPr lvl="1">
              <a:buClr>
                <a:srgbClr val="0070C0"/>
              </a:buClr>
            </a:pPr>
            <a:r>
              <a:rPr lang="en-GB" dirty="0"/>
              <a:t>the mother having poorly </a:t>
            </a:r>
            <a:r>
              <a:rPr lang="en-GB" dirty="0" smtClean="0"/>
              <a:t>managed diabetes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>
              <a:buClr>
                <a:schemeClr val="accent5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5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detect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number </a:t>
            </a:r>
            <a:r>
              <a:rPr lang="en-GB" dirty="0"/>
              <a:t>of symptoms, including:</a:t>
            </a:r>
          </a:p>
          <a:p>
            <a:pPr lvl="1"/>
            <a:r>
              <a:rPr lang="en-GB" dirty="0"/>
              <a:t>rapid heartbeat </a:t>
            </a:r>
          </a:p>
          <a:p>
            <a:pPr lvl="1"/>
            <a:r>
              <a:rPr lang="en-GB" dirty="0"/>
              <a:t>rapid breathing </a:t>
            </a:r>
          </a:p>
          <a:p>
            <a:pPr lvl="1"/>
            <a:r>
              <a:rPr lang="en-GB" dirty="0"/>
              <a:t>excessive sweating </a:t>
            </a:r>
          </a:p>
          <a:p>
            <a:pPr lvl="1"/>
            <a:r>
              <a:rPr lang="en-GB" dirty="0"/>
              <a:t>extreme tiredness and fatigue </a:t>
            </a:r>
          </a:p>
          <a:p>
            <a:pPr lvl="1"/>
            <a:r>
              <a:rPr lang="en-GB" dirty="0"/>
              <a:t>a blue tinge to the skin (</a:t>
            </a:r>
            <a:r>
              <a:rPr lang="en-GB" dirty="0">
                <a:solidFill>
                  <a:srgbClr val="0070C0"/>
                </a:solidFill>
              </a:rPr>
              <a:t>cyanosis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tiredness and rapid breathing when a baby is feeding  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b="1" dirty="0" smtClean="0">
                <a:solidFill>
                  <a:srgbClr val="C00000"/>
                </a:solidFill>
              </a:rPr>
              <a:t>Note: </a:t>
            </a:r>
            <a:r>
              <a:rPr lang="en-GB" dirty="0"/>
              <a:t>mild defects may not cause any problems until later in </a:t>
            </a:r>
            <a:r>
              <a:rPr lang="en-GB" dirty="0" smtClean="0"/>
              <a:t>life</a:t>
            </a:r>
            <a:endParaRPr lang="en-GB" dirty="0"/>
          </a:p>
          <a:p>
            <a:endParaRPr lang="en-GB" dirty="0"/>
          </a:p>
        </p:txBody>
      </p:sp>
      <p:pic>
        <p:nvPicPr>
          <p:cNvPr id="4" name="86KlIFSa1J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55733" y="2247900"/>
            <a:ext cx="3488267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6"/>
            <a:ext cx="7886700" cy="1325563"/>
          </a:xfrm>
        </p:spPr>
        <p:txBody>
          <a:bodyPr/>
          <a:lstStyle/>
          <a:p>
            <a:r>
              <a:rPr lang="en-GB" dirty="0" smtClean="0"/>
              <a:t>How does it happen?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29390" y="1211982"/>
            <a:ext cx="8004552" cy="300712"/>
          </a:xfrm>
          <a:prstGeom prst="rec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27169" y="1117332"/>
            <a:ext cx="3461657" cy="52614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7855" y="1194333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Arial" pitchFamily="34" charset="0"/>
                <a:cs typeface="Arial" pitchFamily="34" charset="0"/>
              </a:rPr>
              <a:t>GENE</a:t>
            </a:r>
            <a:endParaRPr lang="en-GB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3800145" y="1746603"/>
            <a:ext cx="1191336" cy="885372"/>
            <a:chOff x="3800145" y="1746603"/>
            <a:chExt cx="1191336" cy="885372"/>
          </a:xfrm>
        </p:grpSpPr>
        <p:sp>
          <p:nvSpPr>
            <p:cNvPr id="8" name="Down Arrow 7"/>
            <p:cNvSpPr/>
            <p:nvPr/>
          </p:nvSpPr>
          <p:spPr bwMode="auto">
            <a:xfrm>
              <a:off x="3800145" y="1746603"/>
              <a:ext cx="856343" cy="885372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29431" y="2134145"/>
              <a:ext cx="1162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GB" sz="1200" dirty="0" smtClean="0">
                  <a:latin typeface="Arial" pitchFamily="34" charset="0"/>
                  <a:cs typeface="Arial" pitchFamily="34" charset="0"/>
                </a:rPr>
                <a:t>odes for</a:t>
              </a:r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6427269" y="1120541"/>
            <a:ext cx="2000250" cy="534202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846" y="1195236"/>
            <a:ext cx="132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i="1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GENE</a:t>
            </a:r>
            <a:endParaRPr lang="en-GB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412136" y="2729507"/>
            <a:ext cx="1666875" cy="1171575"/>
            <a:chOff x="3412136" y="2729507"/>
            <a:chExt cx="1666875" cy="1171575"/>
          </a:xfrm>
        </p:grpSpPr>
        <p:sp>
          <p:nvSpPr>
            <p:cNvPr id="13" name="Oval 12"/>
            <p:cNvSpPr/>
            <p:nvPr/>
          </p:nvSpPr>
          <p:spPr bwMode="auto">
            <a:xfrm>
              <a:off x="3412136" y="2729507"/>
              <a:ext cx="1666875" cy="117157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3586" y="3091456"/>
              <a:ext cx="11620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Protein</a:t>
              </a:r>
            </a:p>
            <a:p>
              <a:r>
                <a:rPr lang="en-GB" sz="1400" dirty="0">
                  <a:latin typeface="Arial" pitchFamily="34" charset="0"/>
                  <a:cs typeface="Arial" pitchFamily="34" charset="0"/>
                </a:rPr>
                <a:t>w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hich…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533830" y="4962768"/>
            <a:ext cx="2534472" cy="1086008"/>
            <a:chOff x="6533830" y="4962768"/>
            <a:chExt cx="2534472" cy="1086008"/>
          </a:xfrm>
        </p:grpSpPr>
        <p:sp>
          <p:nvSpPr>
            <p:cNvPr id="15" name="Oval 14"/>
            <p:cNvSpPr/>
            <p:nvPr/>
          </p:nvSpPr>
          <p:spPr bwMode="auto">
            <a:xfrm>
              <a:off x="6962455" y="4962768"/>
              <a:ext cx="1114425" cy="723900"/>
            </a:xfrm>
            <a:prstGeom prst="ellipse">
              <a:avLst/>
            </a:prstGeom>
            <a:solidFill>
              <a:srgbClr val="CC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533830" y="5123589"/>
              <a:ext cx="857250" cy="63817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06126" y="5771777"/>
              <a:ext cx="216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itchFamily="34" charset="0"/>
                  <a:cs typeface="Arial" pitchFamily="34" charset="0"/>
                </a:rPr>
                <a:t>w</a:t>
              </a:r>
              <a:r>
                <a:rPr lang="en-GB" sz="1200" dirty="0" smtClean="0">
                  <a:latin typeface="Arial" pitchFamily="34" charset="0"/>
                  <a:cs typeface="Arial" pitchFamily="34" charset="0"/>
                </a:rPr>
                <a:t>ork with other proteins</a:t>
              </a:r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467673" y="1726032"/>
            <a:ext cx="2551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switch other genes on or off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6200" y="5105400"/>
            <a:ext cx="2968171" cy="1452265"/>
            <a:chOff x="76200" y="5105400"/>
            <a:chExt cx="2968171" cy="1452265"/>
          </a:xfrm>
        </p:grpSpPr>
        <p:sp>
          <p:nvSpPr>
            <p:cNvPr id="5" name="Rectangle 4"/>
            <p:cNvSpPr/>
            <p:nvPr/>
          </p:nvSpPr>
          <p:spPr bwMode="auto">
            <a:xfrm>
              <a:off x="1501321" y="5475514"/>
              <a:ext cx="1543050" cy="276225"/>
            </a:xfrm>
            <a:prstGeom prst="rect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6096000"/>
              <a:ext cx="216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Arial" pitchFamily="34" charset="0"/>
                  <a:cs typeface="Arial" pitchFamily="34" charset="0"/>
                </a:rPr>
                <a:t>tell heart cells to become muscle or blood vessel lining</a:t>
              </a:r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 bwMode="auto">
            <a:xfrm>
              <a:off x="1567996" y="5713639"/>
              <a:ext cx="466725" cy="295275"/>
            </a:xfrm>
            <a:prstGeom prst="round1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748971" y="5818414"/>
              <a:ext cx="114300" cy="95250"/>
            </a:xfrm>
            <a:prstGeom prst="ellipse">
              <a:avLst/>
            </a:prstGeom>
            <a:solidFill>
              <a:srgbClr val="CC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6200" y="5105400"/>
              <a:ext cx="1838325" cy="314325"/>
              <a:chOff x="31984950" y="14230350"/>
              <a:chExt cx="3705225" cy="466725"/>
            </a:xfrm>
          </p:grpSpPr>
          <p:sp>
            <p:nvSpPr>
              <p:cNvPr id="33" name="Flowchart: Decision 32"/>
              <p:cNvSpPr/>
              <p:nvPr/>
            </p:nvSpPr>
            <p:spPr bwMode="auto">
              <a:xfrm>
                <a:off x="32918400" y="14230350"/>
                <a:ext cx="1876425" cy="238125"/>
              </a:xfrm>
              <a:prstGeom prst="flowChartDecision">
                <a:avLst/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33689925" y="14316075"/>
                <a:ext cx="295275" cy="95250"/>
              </a:xfrm>
              <a:prstGeom prst="ellipse">
                <a:avLst/>
              </a:prstGeom>
              <a:solidFill>
                <a:srgbClr val="FF5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5" name="Flowchart: Decision 34"/>
              <p:cNvSpPr/>
              <p:nvPr/>
            </p:nvSpPr>
            <p:spPr bwMode="auto">
              <a:xfrm>
                <a:off x="33813750" y="14354175"/>
                <a:ext cx="1876425" cy="238125"/>
              </a:xfrm>
              <a:prstGeom prst="flowChartDecision">
                <a:avLst/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34566225" y="14430375"/>
                <a:ext cx="295275" cy="95250"/>
              </a:xfrm>
              <a:prstGeom prst="ellipse">
                <a:avLst/>
              </a:prstGeom>
              <a:solidFill>
                <a:srgbClr val="FF5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7" name="Flowchart: Decision 36"/>
              <p:cNvSpPr/>
              <p:nvPr/>
            </p:nvSpPr>
            <p:spPr bwMode="auto">
              <a:xfrm>
                <a:off x="31984950" y="14344650"/>
                <a:ext cx="1876425" cy="238125"/>
              </a:xfrm>
              <a:prstGeom prst="flowChartDecision">
                <a:avLst/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32756475" y="14430375"/>
                <a:ext cx="295275" cy="95250"/>
              </a:xfrm>
              <a:prstGeom prst="ellipse">
                <a:avLst/>
              </a:prstGeom>
              <a:solidFill>
                <a:srgbClr val="FF5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9" name="Flowchart: Decision 38"/>
              <p:cNvSpPr/>
              <p:nvPr/>
            </p:nvSpPr>
            <p:spPr bwMode="auto">
              <a:xfrm>
                <a:off x="32880300" y="14458950"/>
                <a:ext cx="1876425" cy="238125"/>
              </a:xfrm>
              <a:prstGeom prst="flowChartDecision">
                <a:avLst/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33651825" y="14544675"/>
                <a:ext cx="295275" cy="95250"/>
              </a:xfrm>
              <a:prstGeom prst="ellipse">
                <a:avLst/>
              </a:prstGeom>
              <a:solidFill>
                <a:srgbClr val="FF5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sp>
          <p:nvSpPr>
            <p:cNvPr id="41" name="Round Single Corner Rectangle 40"/>
            <p:cNvSpPr/>
            <p:nvPr/>
          </p:nvSpPr>
          <p:spPr bwMode="auto">
            <a:xfrm>
              <a:off x="2053771" y="5713639"/>
              <a:ext cx="466725" cy="295275"/>
            </a:xfrm>
            <a:prstGeom prst="round1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2234746" y="5818414"/>
              <a:ext cx="114300" cy="95250"/>
            </a:xfrm>
            <a:prstGeom prst="ellipse">
              <a:avLst/>
            </a:prstGeom>
            <a:solidFill>
              <a:srgbClr val="CC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3" name="Round Single Corner Rectangle 42"/>
            <p:cNvSpPr/>
            <p:nvPr/>
          </p:nvSpPr>
          <p:spPr bwMode="auto">
            <a:xfrm>
              <a:off x="2520496" y="5713639"/>
              <a:ext cx="466725" cy="295275"/>
            </a:xfrm>
            <a:prstGeom prst="round1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701471" y="5818414"/>
              <a:ext cx="114300" cy="95250"/>
            </a:xfrm>
            <a:prstGeom prst="ellipse">
              <a:avLst/>
            </a:prstGeom>
            <a:solidFill>
              <a:srgbClr val="CC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5" name="Right Arrow 44"/>
            <p:cNvSpPr/>
            <p:nvPr/>
          </p:nvSpPr>
          <p:spPr bwMode="auto">
            <a:xfrm>
              <a:off x="1653721" y="5542189"/>
              <a:ext cx="1285875" cy="1143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791326" y="6013527"/>
            <a:ext cx="3153257" cy="832055"/>
            <a:chOff x="2791326" y="6013527"/>
            <a:chExt cx="3153257" cy="832055"/>
          </a:xfrm>
        </p:grpSpPr>
        <p:sp>
          <p:nvSpPr>
            <p:cNvPr id="21" name="TextBox 20"/>
            <p:cNvSpPr txBox="1"/>
            <p:nvPr/>
          </p:nvSpPr>
          <p:spPr>
            <a:xfrm>
              <a:off x="3022332" y="6568583"/>
              <a:ext cx="2906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Arial" pitchFamily="34" charset="0"/>
                  <a:cs typeface="Arial" pitchFamily="34" charset="0"/>
                </a:rPr>
                <a:t>tell cells to grow, stop growing, or die off</a:t>
              </a:r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lowchart: Decision 21"/>
            <p:cNvSpPr/>
            <p:nvPr/>
          </p:nvSpPr>
          <p:spPr bwMode="auto">
            <a:xfrm>
              <a:off x="3724776" y="6128228"/>
              <a:ext cx="1324457" cy="186347"/>
            </a:xfrm>
            <a:prstGeom prst="flowChartDecision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281441" y="6185078"/>
              <a:ext cx="208417" cy="74539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" name="Flowchart: Decision 23"/>
            <p:cNvSpPr/>
            <p:nvPr/>
          </p:nvSpPr>
          <p:spPr bwMode="auto">
            <a:xfrm>
              <a:off x="4620126" y="6252053"/>
              <a:ext cx="1324457" cy="186347"/>
            </a:xfrm>
            <a:prstGeom prst="flowChartDecision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196241" y="6299378"/>
              <a:ext cx="208417" cy="74539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6" name="Flowchart: Decision 25"/>
            <p:cNvSpPr/>
            <p:nvPr/>
          </p:nvSpPr>
          <p:spPr bwMode="auto">
            <a:xfrm>
              <a:off x="2791326" y="6242528"/>
              <a:ext cx="1324457" cy="186347"/>
            </a:xfrm>
            <a:prstGeom prst="flowChartDecision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338366" y="6299378"/>
              <a:ext cx="208417" cy="74539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8" name="Flowchart: Decision 27"/>
            <p:cNvSpPr/>
            <p:nvPr/>
          </p:nvSpPr>
          <p:spPr bwMode="auto">
            <a:xfrm>
              <a:off x="3686676" y="6356828"/>
              <a:ext cx="1324457" cy="186347"/>
            </a:xfrm>
            <a:prstGeom prst="flowChartDecision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252966" y="6423303"/>
              <a:ext cx="208417" cy="74539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6" name="Right Arrow 45"/>
            <p:cNvSpPr/>
            <p:nvPr/>
          </p:nvSpPr>
          <p:spPr bwMode="auto">
            <a:xfrm>
              <a:off x="3962740" y="6013527"/>
              <a:ext cx="907623" cy="89447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24068" y="2385703"/>
            <a:ext cx="2162176" cy="1417756"/>
            <a:chOff x="224068" y="2385703"/>
            <a:chExt cx="2162176" cy="1417756"/>
          </a:xfrm>
        </p:grpSpPr>
        <p:sp>
          <p:nvSpPr>
            <p:cNvPr id="4" name="Moon 3"/>
            <p:cNvSpPr/>
            <p:nvPr/>
          </p:nvSpPr>
          <p:spPr bwMode="auto">
            <a:xfrm rot="13740803">
              <a:off x="1362111" y="2384707"/>
              <a:ext cx="575920" cy="609600"/>
            </a:xfrm>
            <a:prstGeom prst="moon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4068" y="3157128"/>
              <a:ext cx="2162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Arial" pitchFamily="34" charset="0"/>
                  <a:cs typeface="Arial" pitchFamily="34" charset="0"/>
                </a:rPr>
                <a:t>tell the embryo which side is left or right and should have the heart on it.</a:t>
              </a:r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Chord 46"/>
            <p:cNvSpPr/>
            <p:nvPr/>
          </p:nvSpPr>
          <p:spPr bwMode="auto">
            <a:xfrm>
              <a:off x="552831" y="2385703"/>
              <a:ext cx="733425" cy="571500"/>
            </a:xfrm>
            <a:prstGeom prst="chord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8" name="Round Single Corner Rectangle 47"/>
            <p:cNvSpPr/>
            <p:nvPr/>
          </p:nvSpPr>
          <p:spPr bwMode="auto">
            <a:xfrm>
              <a:off x="933831" y="2671453"/>
              <a:ext cx="752475" cy="276225"/>
            </a:xfrm>
            <a:prstGeom prst="round1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9" name="Chord 48"/>
            <p:cNvSpPr/>
            <p:nvPr/>
          </p:nvSpPr>
          <p:spPr bwMode="auto">
            <a:xfrm>
              <a:off x="662367" y="2500002"/>
              <a:ext cx="628650" cy="447675"/>
            </a:xfrm>
            <a:prstGeom prst="chord">
              <a:avLst>
                <a:gd name="adj1" fmla="val 2700000"/>
                <a:gd name="adj2" fmla="val 15448291"/>
              </a:avLst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686181" y="2595253"/>
              <a:ext cx="114300" cy="114300"/>
            </a:xfrm>
            <a:prstGeom prst="ellipse">
              <a:avLst/>
            </a:prstGeom>
            <a:solidFill>
              <a:srgbClr val="CC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1" name="Moon 50"/>
            <p:cNvSpPr/>
            <p:nvPr/>
          </p:nvSpPr>
          <p:spPr bwMode="auto">
            <a:xfrm rot="13740803">
              <a:off x="1370910" y="2382102"/>
              <a:ext cx="545276" cy="612856"/>
            </a:xfrm>
            <a:prstGeom prst="moon">
              <a:avLst>
                <a:gd name="adj" fmla="val 43753"/>
              </a:avLst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2" name="Up-Down Arrow 51"/>
            <p:cNvSpPr/>
            <p:nvPr/>
          </p:nvSpPr>
          <p:spPr bwMode="auto">
            <a:xfrm rot="18758591">
              <a:off x="1233469" y="2130964"/>
              <a:ext cx="238607" cy="104775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021998" y="2745187"/>
            <a:ext cx="1229518" cy="478295"/>
            <a:chOff x="2021998" y="2745187"/>
            <a:chExt cx="1229518" cy="478295"/>
          </a:xfrm>
        </p:grpSpPr>
        <p:sp>
          <p:nvSpPr>
            <p:cNvPr id="57" name="Right Arrow 56"/>
            <p:cNvSpPr/>
            <p:nvPr/>
          </p:nvSpPr>
          <p:spPr bwMode="auto">
            <a:xfrm rot="887412" flipH="1">
              <a:off x="2021998" y="2745187"/>
              <a:ext cx="1229518" cy="478295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784757">
              <a:off x="2415941" y="2819398"/>
              <a:ext cx="72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Can</a:t>
              </a:r>
              <a:endParaRPr lang="en-GB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983442" y="4309708"/>
            <a:ext cx="1838414" cy="467320"/>
            <a:chOff x="1983442" y="4309708"/>
            <a:chExt cx="1838414" cy="467320"/>
          </a:xfrm>
        </p:grpSpPr>
        <p:sp>
          <p:nvSpPr>
            <p:cNvPr id="54" name="Right Arrow 53"/>
            <p:cNvSpPr/>
            <p:nvPr/>
          </p:nvSpPr>
          <p:spPr bwMode="auto">
            <a:xfrm rot="19111075" flipH="1">
              <a:off x="1983442" y="4320768"/>
              <a:ext cx="1838414" cy="45626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9070039">
              <a:off x="2587591" y="4309708"/>
              <a:ext cx="72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Can</a:t>
              </a:r>
              <a:endParaRPr lang="en-GB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936749" y="4046302"/>
            <a:ext cx="530699" cy="1785807"/>
            <a:chOff x="3936749" y="4046302"/>
            <a:chExt cx="530699" cy="1785807"/>
          </a:xfrm>
        </p:grpSpPr>
        <p:sp>
          <p:nvSpPr>
            <p:cNvPr id="58" name="Right Arrow 57"/>
            <p:cNvSpPr/>
            <p:nvPr/>
          </p:nvSpPr>
          <p:spPr bwMode="auto">
            <a:xfrm rot="5400000">
              <a:off x="3309195" y="4673856"/>
              <a:ext cx="1785807" cy="530699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3827646" y="4577611"/>
              <a:ext cx="72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Can</a:t>
              </a:r>
              <a:endParaRPr lang="en-GB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744885" y="4162123"/>
            <a:ext cx="2083984" cy="594245"/>
            <a:chOff x="4744885" y="4162123"/>
            <a:chExt cx="2083984" cy="594245"/>
          </a:xfrm>
        </p:grpSpPr>
        <p:sp>
          <p:nvSpPr>
            <p:cNvPr id="53" name="Right Arrow 52"/>
            <p:cNvSpPr/>
            <p:nvPr/>
          </p:nvSpPr>
          <p:spPr bwMode="auto">
            <a:xfrm rot="2261762">
              <a:off x="4744885" y="4225669"/>
              <a:ext cx="2083984" cy="530699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2245878">
              <a:off x="5231331" y="4162123"/>
              <a:ext cx="72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Can</a:t>
              </a:r>
              <a:endParaRPr lang="en-GB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556559" y="5585061"/>
            <a:ext cx="1030329" cy="506038"/>
            <a:chOff x="5556559" y="5585061"/>
            <a:chExt cx="1030329" cy="506038"/>
          </a:xfrm>
        </p:grpSpPr>
        <p:sp>
          <p:nvSpPr>
            <p:cNvPr id="59" name="Right Arrow 58"/>
            <p:cNvSpPr/>
            <p:nvPr/>
          </p:nvSpPr>
          <p:spPr bwMode="auto">
            <a:xfrm rot="19075991" flipH="1">
              <a:off x="5556559" y="5703625"/>
              <a:ext cx="1029684" cy="38747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9122948">
              <a:off x="5864994" y="5585061"/>
              <a:ext cx="72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To</a:t>
              </a:r>
              <a:endParaRPr lang="en-GB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325511" y="2076423"/>
            <a:ext cx="530699" cy="2735957"/>
            <a:chOff x="7325511" y="2076423"/>
            <a:chExt cx="530699" cy="2735957"/>
          </a:xfrm>
        </p:grpSpPr>
        <p:sp>
          <p:nvSpPr>
            <p:cNvPr id="56" name="Right Arrow 55"/>
            <p:cNvSpPr/>
            <p:nvPr/>
          </p:nvSpPr>
          <p:spPr bwMode="auto">
            <a:xfrm rot="16367533">
              <a:off x="6222882" y="3179052"/>
              <a:ext cx="2735957" cy="530699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7220554" y="3273393"/>
              <a:ext cx="72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To</a:t>
              </a:r>
              <a:endParaRPr lang="en-GB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118585" y="1125354"/>
            <a:ext cx="125129" cy="5293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Multiply 66"/>
          <p:cNvSpPr/>
          <p:nvPr/>
        </p:nvSpPr>
        <p:spPr>
          <a:xfrm>
            <a:off x="3839121" y="1869570"/>
            <a:ext cx="750770" cy="65451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Multiply 67"/>
          <p:cNvSpPr/>
          <p:nvPr/>
        </p:nvSpPr>
        <p:spPr>
          <a:xfrm>
            <a:off x="3845967" y="3033583"/>
            <a:ext cx="750770" cy="65451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8" name="Group 87"/>
          <p:cNvGrpSpPr/>
          <p:nvPr/>
        </p:nvGrpSpPr>
        <p:grpSpPr>
          <a:xfrm>
            <a:off x="5001301" y="2406080"/>
            <a:ext cx="2074644" cy="450574"/>
            <a:chOff x="5001301" y="2406080"/>
            <a:chExt cx="2074644" cy="450574"/>
          </a:xfrm>
        </p:grpSpPr>
        <p:sp>
          <p:nvSpPr>
            <p:cNvPr id="55" name="Right Arrow 54"/>
            <p:cNvSpPr/>
            <p:nvPr/>
          </p:nvSpPr>
          <p:spPr bwMode="auto">
            <a:xfrm rot="19772516">
              <a:off x="5001301" y="2406080"/>
              <a:ext cx="2074644" cy="443315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9952657">
              <a:off x="5587464" y="2487322"/>
              <a:ext cx="72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Can</a:t>
              </a:r>
              <a:endParaRPr lang="en-GB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343991" y="2433573"/>
            <a:ext cx="3955981" cy="2743200"/>
            <a:chOff x="2298835" y="2337335"/>
            <a:chExt cx="3955981" cy="2743200"/>
          </a:xfrm>
        </p:grpSpPr>
        <p:sp>
          <p:nvSpPr>
            <p:cNvPr id="71" name="Multiply 70"/>
            <p:cNvSpPr/>
            <p:nvPr/>
          </p:nvSpPr>
          <p:spPr>
            <a:xfrm>
              <a:off x="2298835" y="2577967"/>
              <a:ext cx="750770" cy="65451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Multiply 71"/>
            <p:cNvSpPr/>
            <p:nvPr/>
          </p:nvSpPr>
          <p:spPr>
            <a:xfrm>
              <a:off x="2520215" y="4166136"/>
              <a:ext cx="750770" cy="65451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Multiply 72"/>
            <p:cNvSpPr/>
            <p:nvPr/>
          </p:nvSpPr>
          <p:spPr>
            <a:xfrm>
              <a:off x="3790750" y="4426017"/>
              <a:ext cx="750770" cy="65451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Multiply 73"/>
            <p:cNvSpPr/>
            <p:nvPr/>
          </p:nvSpPr>
          <p:spPr>
            <a:xfrm>
              <a:off x="5109411" y="3887002"/>
              <a:ext cx="750770" cy="65451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Multiply 74"/>
            <p:cNvSpPr/>
            <p:nvPr/>
          </p:nvSpPr>
          <p:spPr>
            <a:xfrm>
              <a:off x="5504046" y="2337335"/>
              <a:ext cx="750770" cy="65451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972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congenital heart disorders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 smtClean="0"/>
              <a:t>hole in the heart </a:t>
            </a:r>
            <a:r>
              <a:rPr lang="en-GB" dirty="0" smtClean="0"/>
              <a:t>–</a:t>
            </a:r>
            <a:r>
              <a:rPr lang="en-GB" b="1" dirty="0"/>
              <a:t> </a:t>
            </a:r>
            <a:r>
              <a:rPr lang="en-GB" dirty="0" smtClean="0"/>
              <a:t>between </a:t>
            </a:r>
            <a:r>
              <a:rPr lang="en-GB" dirty="0"/>
              <a:t>two of the heart's chambers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70C0"/>
                </a:solidFill>
              </a:rPr>
              <a:t>septal defect</a:t>
            </a:r>
            <a:r>
              <a:rPr lang="en-GB" dirty="0" smtClean="0"/>
              <a:t>) </a:t>
            </a:r>
          </a:p>
          <a:p>
            <a:endParaRPr lang="en-GB" dirty="0"/>
          </a:p>
          <a:p>
            <a:r>
              <a:rPr lang="en-GB" b="1" dirty="0" smtClean="0"/>
              <a:t>narrowing of </a:t>
            </a:r>
            <a:r>
              <a:rPr lang="en-GB" b="1" dirty="0"/>
              <a:t>the aorta</a:t>
            </a:r>
            <a:r>
              <a:rPr lang="en-GB" dirty="0"/>
              <a:t> –</a:t>
            </a:r>
            <a:r>
              <a:rPr lang="en-GB" b="1" dirty="0"/>
              <a:t> </a:t>
            </a:r>
            <a:r>
              <a:rPr lang="en-GB" dirty="0" smtClean="0"/>
              <a:t>the </a:t>
            </a:r>
            <a:r>
              <a:rPr lang="en-GB" dirty="0"/>
              <a:t>main large artery of the body, called the aorta, is narrower than normal </a:t>
            </a:r>
            <a:r>
              <a:rPr lang="en-GB" dirty="0" smtClean="0"/>
              <a:t>(</a:t>
            </a:r>
            <a:r>
              <a:rPr lang="en-GB" dirty="0" err="1" smtClean="0">
                <a:solidFill>
                  <a:srgbClr val="0070C0"/>
                </a:solidFill>
              </a:rPr>
              <a:t>coarctation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b="1" dirty="0" smtClean="0"/>
              <a:t>narrowing of the valve</a:t>
            </a:r>
            <a:r>
              <a:rPr lang="en-GB" dirty="0"/>
              <a:t>, which controls the flow of blood out of </a:t>
            </a:r>
            <a:r>
              <a:rPr lang="en-GB" dirty="0" smtClean="0"/>
              <a:t>heart </a:t>
            </a:r>
            <a:r>
              <a:rPr lang="en-GB" dirty="0"/>
              <a:t>to the </a:t>
            </a:r>
            <a:r>
              <a:rPr lang="en-GB" dirty="0" smtClean="0"/>
              <a:t>lungs(</a:t>
            </a:r>
            <a:r>
              <a:rPr lang="en-GB" dirty="0" smtClean="0">
                <a:solidFill>
                  <a:srgbClr val="0070C0"/>
                </a:solidFill>
              </a:rPr>
              <a:t>pulmonary </a:t>
            </a:r>
            <a:r>
              <a:rPr lang="en-GB" dirty="0">
                <a:solidFill>
                  <a:srgbClr val="0070C0"/>
                </a:solidFill>
              </a:rPr>
              <a:t>valve </a:t>
            </a:r>
            <a:r>
              <a:rPr lang="en-GB" dirty="0" smtClean="0">
                <a:solidFill>
                  <a:srgbClr val="0070C0"/>
                </a:solidFill>
              </a:rPr>
              <a:t>stenosis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the pulmonary </a:t>
            </a:r>
            <a:r>
              <a:rPr lang="en-GB" b="1" dirty="0"/>
              <a:t>artery and the </a:t>
            </a:r>
            <a:r>
              <a:rPr lang="en-GB" b="1" dirty="0" smtClean="0"/>
              <a:t>aorta swap places </a:t>
            </a:r>
            <a:r>
              <a:rPr lang="en-GB" dirty="0" smtClean="0"/>
              <a:t>(</a:t>
            </a:r>
            <a:r>
              <a:rPr lang="en-GB" dirty="0">
                <a:solidFill>
                  <a:srgbClr val="0070C0"/>
                </a:solidFill>
              </a:rPr>
              <a:t>transposition of the great </a:t>
            </a:r>
            <a:r>
              <a:rPr lang="en-GB" dirty="0" smtClean="0">
                <a:solidFill>
                  <a:srgbClr val="0070C0"/>
                </a:solidFill>
              </a:rPr>
              <a:t>arteries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1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Dextrocardia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66" y="1456830"/>
            <a:ext cx="2076173" cy="25996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650" y="1580916"/>
            <a:ext cx="3130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Less than 1% of the population</a:t>
            </a:r>
          </a:p>
          <a:p>
            <a:endParaRPr lang="en-GB" dirty="0"/>
          </a:p>
          <a:p>
            <a:r>
              <a:rPr lang="en-GB" dirty="0" smtClean="0"/>
              <a:t>Isolated or </a:t>
            </a:r>
            <a:r>
              <a:rPr lang="en-GB" i="1" dirty="0" smtClean="0">
                <a:solidFill>
                  <a:srgbClr val="0070C0"/>
                </a:solidFill>
              </a:rPr>
              <a:t>situs </a:t>
            </a:r>
            <a:r>
              <a:rPr lang="en-GB" i="1" dirty="0" err="1" smtClean="0">
                <a:solidFill>
                  <a:srgbClr val="0070C0"/>
                </a:solidFill>
              </a:rPr>
              <a:t>inversus</a:t>
            </a:r>
            <a:endParaRPr lang="en-GB" i="1" dirty="0" smtClean="0">
              <a:solidFill>
                <a:srgbClr val="0070C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65" y="1450034"/>
            <a:ext cx="2076173" cy="2599652"/>
          </a:xfrm>
          <a:prstGeom prst="rect">
            <a:avLst/>
          </a:prstGeom>
        </p:spPr>
      </p:pic>
      <p:sp>
        <p:nvSpPr>
          <p:cNvPr id="23" name="Heart 22"/>
          <p:cNvSpPr/>
          <p:nvPr/>
        </p:nvSpPr>
        <p:spPr>
          <a:xfrm>
            <a:off x="4837263" y="2334009"/>
            <a:ext cx="177281" cy="20527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eart 23"/>
          <p:cNvSpPr/>
          <p:nvPr/>
        </p:nvSpPr>
        <p:spPr>
          <a:xfrm>
            <a:off x="6751094" y="2305435"/>
            <a:ext cx="180391" cy="233265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/>
          <p:cNvSpPr/>
          <p:nvPr/>
        </p:nvSpPr>
        <p:spPr>
          <a:xfrm rot="5400000">
            <a:off x="4615663" y="2532285"/>
            <a:ext cx="200606" cy="401217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Triangle 25"/>
          <p:cNvSpPr/>
          <p:nvPr/>
        </p:nvSpPr>
        <p:spPr>
          <a:xfrm rot="16200000" flipH="1">
            <a:off x="6961813" y="2478835"/>
            <a:ext cx="200606" cy="401217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570699" y="4056482"/>
            <a:ext cx="95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Inversus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464037" y="406016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Solitus</a:t>
            </a:r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r="50625"/>
          <a:stretch/>
        </p:blipFill>
        <p:spPr>
          <a:xfrm>
            <a:off x="3759466" y="1450034"/>
            <a:ext cx="4538053" cy="31594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937665" y="1057275"/>
            <a:ext cx="11219" cy="42253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14287" t="2439" r="10509"/>
          <a:stretch/>
        </p:blipFill>
        <p:spPr>
          <a:xfrm>
            <a:off x="1763480" y="4953000"/>
            <a:ext cx="1762125" cy="1905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t="758" b="23484"/>
          <a:stretch/>
        </p:blipFill>
        <p:spPr>
          <a:xfrm>
            <a:off x="-55795" y="4953000"/>
            <a:ext cx="1819275" cy="1905000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3676650" y="1343025"/>
            <a:ext cx="314325" cy="3476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7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Situs </a:t>
            </a:r>
            <a:r>
              <a:rPr lang="en-GB" i="1" dirty="0" err="1" smtClean="0"/>
              <a:t>inversus</a:t>
            </a:r>
            <a:r>
              <a:rPr lang="en-GB" i="1" dirty="0" smtClean="0"/>
              <a:t> </a:t>
            </a:r>
            <a:r>
              <a:rPr lang="en-GB" dirty="0" smtClean="0"/>
              <a:t>– how?</a:t>
            </a:r>
            <a:endParaRPr lang="en-GB" dirty="0"/>
          </a:p>
        </p:txBody>
      </p:sp>
      <p:pic>
        <p:nvPicPr>
          <p:cNvPr id="1028" name="Picture 4" descr="http://www.ciliopathyalliance.org/images/cilia/cili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368564"/>
            <a:ext cx="4473575" cy="28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3867268"/>
            <a:ext cx="1920770" cy="19207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49667" t="37435"/>
          <a:stretch/>
        </p:blipFill>
        <p:spPr>
          <a:xfrm>
            <a:off x="5772150" y="1766889"/>
            <a:ext cx="1933575" cy="180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Cilia and human disease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20" y="1690689"/>
            <a:ext cx="5624160" cy="469106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6200" y="6587251"/>
            <a:ext cx="28793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Hum. Mol. Genet. (2003) 12 (</a:t>
            </a:r>
            <a:r>
              <a:rPr kumimoji="0" lang="en-US" alt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suppl</a:t>
            </a: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1): R27-R35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“Blue baby syndrome”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628650" y="1876425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Tetralogy of </a:t>
            </a:r>
            <a:r>
              <a:rPr lang="en-GB" dirty="0" err="1" smtClean="0"/>
              <a:t>Fallot</a:t>
            </a:r>
            <a:r>
              <a:rPr lang="en-GB" dirty="0" smtClean="0"/>
              <a:t> (</a:t>
            </a:r>
            <a:r>
              <a:rPr lang="en-GB" dirty="0" smtClean="0">
                <a:solidFill>
                  <a:srgbClr val="C00000"/>
                </a:solidFill>
              </a:rPr>
              <a:t>tetralogy</a:t>
            </a:r>
            <a:r>
              <a:rPr lang="en-GB" dirty="0" smtClean="0"/>
              <a:t> </a:t>
            </a:r>
            <a:r>
              <a:rPr lang="en-GB" dirty="0" smtClean="0"/>
              <a:t>= </a:t>
            </a:r>
            <a:r>
              <a:rPr lang="en-GB" dirty="0" smtClean="0"/>
              <a:t>fourfold)</a:t>
            </a:r>
            <a:endParaRPr lang="en-GB" dirty="0" smtClean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most common cause of </a:t>
            </a:r>
            <a:r>
              <a:rPr lang="en-GB" i="1" dirty="0" smtClean="0">
                <a:solidFill>
                  <a:srgbClr val="0070C0"/>
                </a:solidFill>
              </a:rPr>
              <a:t>“blue baby syndrome”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i="1" dirty="0" smtClean="0">
              <a:solidFill>
                <a:srgbClr val="0070C0"/>
              </a:solidFill>
            </a:endParaRPr>
          </a:p>
          <a:p>
            <a:pPr marL="895350" indent="-342900">
              <a:buClr>
                <a:srgbClr val="C00000"/>
              </a:buClr>
              <a:buFont typeface="+mj-lt"/>
              <a:buAutoNum type="arabicPeriod"/>
            </a:pPr>
            <a:r>
              <a:rPr lang="en-GB" dirty="0" smtClean="0"/>
              <a:t>narrowing at or below the pulmonary valve = blood has difficulty getting from the right ventricle into the pulmonary artery (</a:t>
            </a:r>
            <a:r>
              <a:rPr lang="en-GB" dirty="0" smtClean="0">
                <a:solidFill>
                  <a:srgbClr val="0070C0"/>
                </a:solidFill>
              </a:rPr>
              <a:t>pulmonary stenosis</a:t>
            </a:r>
            <a:r>
              <a:rPr lang="en-GB" dirty="0" smtClean="0"/>
              <a:t>)</a:t>
            </a:r>
          </a:p>
          <a:p>
            <a:pPr marL="895350" indent="-342900">
              <a:buClr>
                <a:srgbClr val="C00000"/>
              </a:buClr>
              <a:buFont typeface="+mj-lt"/>
              <a:buAutoNum type="arabicPeriod"/>
            </a:pPr>
            <a:r>
              <a:rPr lang="en-GB" dirty="0" smtClean="0"/>
              <a:t>a hole in the wall between the right and left ventricles of the heart = mixing of blood (</a:t>
            </a:r>
            <a:r>
              <a:rPr lang="en-GB" dirty="0" smtClean="0">
                <a:solidFill>
                  <a:srgbClr val="0070C0"/>
                </a:solidFill>
              </a:rPr>
              <a:t>ventricular septal defect (VSD) </a:t>
            </a:r>
            <a:r>
              <a:rPr lang="en-GB" dirty="0" smtClean="0"/>
              <a:t>)</a:t>
            </a:r>
          </a:p>
          <a:p>
            <a:pPr marL="895350" indent="-342900">
              <a:buClr>
                <a:srgbClr val="C00000"/>
              </a:buClr>
              <a:buFont typeface="+mj-lt"/>
              <a:buAutoNum type="arabicPeriod"/>
            </a:pPr>
            <a:r>
              <a:rPr lang="en-GB" dirty="0" smtClean="0"/>
              <a:t>the entrance to the aorta, which should only take oxygenated blood around the body, lies over the </a:t>
            </a:r>
            <a:r>
              <a:rPr lang="en-GB" dirty="0" err="1" smtClean="0"/>
              <a:t>ventrical</a:t>
            </a:r>
            <a:r>
              <a:rPr lang="en-GB" dirty="0" smtClean="0"/>
              <a:t> hole = deoxygenated blood gets into the aorta (</a:t>
            </a:r>
            <a:r>
              <a:rPr lang="en-GB" dirty="0" smtClean="0">
                <a:solidFill>
                  <a:srgbClr val="0070C0"/>
                </a:solidFill>
              </a:rPr>
              <a:t>over-riding aorta</a:t>
            </a:r>
            <a:r>
              <a:rPr lang="en-GB" dirty="0" smtClean="0"/>
              <a:t>)</a:t>
            </a:r>
          </a:p>
          <a:p>
            <a:pPr marL="895350" indent="-342900">
              <a:buClr>
                <a:srgbClr val="C00000"/>
              </a:buClr>
              <a:buFont typeface="+mj-lt"/>
              <a:buAutoNum type="arabicPeriod"/>
            </a:pPr>
            <a:r>
              <a:rPr lang="en-GB" dirty="0" smtClean="0"/>
              <a:t>right ventricle becomes thickened as it forces blood into the narrowed pulmonary artery (</a:t>
            </a:r>
            <a:r>
              <a:rPr lang="en-GB" dirty="0">
                <a:solidFill>
                  <a:srgbClr val="0070C0"/>
                </a:solidFill>
              </a:rPr>
              <a:t>r</a:t>
            </a:r>
            <a:r>
              <a:rPr lang="en-GB" dirty="0" smtClean="0">
                <a:solidFill>
                  <a:srgbClr val="0070C0"/>
                </a:solidFill>
              </a:rPr>
              <a:t>ight ventricular hypertrophy</a:t>
            </a:r>
            <a:r>
              <a:rPr lang="en-GB" dirty="0" smtClean="0"/>
              <a:t>)</a:t>
            </a:r>
            <a:endParaRPr lang="en-GB" i="1" dirty="0" smtClean="0">
              <a:solidFill>
                <a:srgbClr val="0070C0"/>
              </a:solidFill>
            </a:endParaRPr>
          </a:p>
          <a:p>
            <a:endParaRPr lang="en-GB" dirty="0" smtClean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7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475</Words>
  <Application>Microsoft Office PowerPoint</Application>
  <PresentationFormat>On-screen Show (4:3)</PresentationFormat>
  <Paragraphs>88</Paragraphs>
  <Slides>16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Office Theme</vt:lpstr>
      <vt:lpstr>Congenital heart disease</vt:lpstr>
      <vt:lpstr>Congenital = present from birth</vt:lpstr>
      <vt:lpstr>How do we detect it?</vt:lpstr>
      <vt:lpstr>How does it happen?</vt:lpstr>
      <vt:lpstr>Types of congenital heart disorders</vt:lpstr>
      <vt:lpstr>Dextrocardia</vt:lpstr>
      <vt:lpstr>Situs inversus – how?</vt:lpstr>
      <vt:lpstr>Cilia and human disease</vt:lpstr>
      <vt:lpstr>“Blue baby syndrome”</vt:lpstr>
      <vt:lpstr>Tetralogy of Fallot</vt:lpstr>
      <vt:lpstr>Causes and treatment of TOF</vt:lpstr>
      <vt:lpstr>Finding the unknown genes</vt:lpstr>
      <vt:lpstr>Finding the unknown genes</vt:lpstr>
      <vt:lpstr>Forward genetics</vt:lpstr>
      <vt:lpstr>Animal models of cardiovascular disease</vt:lpstr>
      <vt:lpstr>Questions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Katarzyna Pirog</dc:creator>
  <cp:lastModifiedBy>Katarzyna Pirog</cp:lastModifiedBy>
  <cp:revision>22</cp:revision>
  <dcterms:created xsi:type="dcterms:W3CDTF">2016-07-12T10:13:44Z</dcterms:created>
  <dcterms:modified xsi:type="dcterms:W3CDTF">2016-07-12T17:41:16Z</dcterms:modified>
</cp:coreProperties>
</file>